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7" r:id="rId2"/>
    <p:sldId id="256" r:id="rId3"/>
    <p:sldId id="260" r:id="rId4"/>
    <p:sldId id="262" r:id="rId5"/>
    <p:sldId id="259" r:id="rId6"/>
    <p:sldId id="261" r:id="rId7"/>
    <p:sldId id="267" r:id="rId8"/>
    <p:sldId id="263" r:id="rId9"/>
    <p:sldId id="266" r:id="rId10"/>
    <p:sldId id="264" r:id="rId11"/>
    <p:sldId id="265" r:id="rId12"/>
    <p:sldId id="268" r:id="rId13"/>
    <p:sldId id="269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0x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7112000"/>
            <a:ext cx="3495675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/>
              <a:t>sfdc_ppt_corp_template_01_01_2012.ppt</a:t>
            </a:r>
          </a:p>
        </p:txBody>
      </p:sp>
      <p:sp>
        <p:nvSpPr>
          <p:cNvPr id="9994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77570" y="760094"/>
            <a:ext cx="7423150" cy="12414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  <a:latin typeface="Arial Rounded MT Bold"/>
                <a:cs typeface="Arial Rounded MT Bold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994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63600" y="2144712"/>
            <a:ext cx="4287520" cy="142144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ct val="0"/>
              </a:spcBef>
              <a:buFont typeface="Wingdings" pitchFamily="-112" charset="2"/>
              <a:buNone/>
              <a:defRPr sz="1800" i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10x7_than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10x7_blank_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800" y="1442720"/>
            <a:ext cx="8026400" cy="2032000"/>
          </a:xfr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7840" y="1162050"/>
            <a:ext cx="4033520" cy="4476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760" y="1162050"/>
            <a:ext cx="4043680" cy="4476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0x7_blankW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10x7_blank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10x7_page.jp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09588" y="25400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162050"/>
            <a:ext cx="8228012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9489" tIns="69745" rIns="139489" bIns="69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>
          <a:solidFill>
            <a:schemeClr val="tx2"/>
          </a:solidFill>
          <a:latin typeface="Arial Rounded MT Bold"/>
          <a:ea typeface="ＭＳ Ｐゴシック" pitchFamily="-112" charset="-128"/>
          <a:cs typeface="Arial Rounded MT Bold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rgbClr val="333333"/>
          </a:solidFill>
          <a:latin typeface="+mn-lt"/>
          <a:ea typeface="ＭＳ Ｐゴシック" pitchFamily="-112" charset="-128"/>
        </a:defRPr>
      </a:lvl2pPr>
      <a:lvl3pPr marL="1143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bg2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bg2"/>
          </a:solidFill>
          <a:latin typeface="+mn-lt"/>
          <a:ea typeface="ヒラギノ角ゴ Pro W3" charset="-128"/>
        </a:defRPr>
      </a:lvl4pPr>
      <a:lvl5pPr marL="20574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bg2"/>
          </a:solidFill>
          <a:latin typeface="+mn-lt"/>
          <a:ea typeface="ヒラギノ角ゴ Pro W3" charset="-128"/>
        </a:defRPr>
      </a:lvl5pPr>
      <a:lvl6pPr marL="25146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bg2"/>
          </a:solidFill>
          <a:latin typeface="+mn-lt"/>
          <a:ea typeface="ＭＳ Ｐゴシック" pitchFamily="-112" charset="-128"/>
        </a:defRPr>
      </a:lvl6pPr>
      <a:lvl7pPr marL="29718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bg2"/>
          </a:solidFill>
          <a:latin typeface="+mn-lt"/>
          <a:ea typeface="ＭＳ Ｐゴシック" pitchFamily="-112" charset="-128"/>
        </a:defRPr>
      </a:lvl7pPr>
      <a:lvl8pPr marL="34290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bg2"/>
          </a:solidFill>
          <a:latin typeface="+mn-lt"/>
          <a:ea typeface="ＭＳ Ｐゴシック" pitchFamily="-112" charset="-128"/>
        </a:defRPr>
      </a:lvl8pPr>
      <a:lvl9pPr marL="3886200" indent="-228600" algn="l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Clr>
          <a:schemeClr val="bg2"/>
        </a:buClr>
        <a:buChar char="»"/>
        <a:defRPr sz="1600">
          <a:solidFill>
            <a:schemeClr val="bg2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postgresql.org/wiki/Foreign_data_wrappers" TargetMode="External"/><Relationship Id="rId4" Type="http://schemas.openxmlformats.org/officeDocument/2006/relationships/hyperlink" Target="http://multicorn.org/" TargetMode="External"/><Relationship Id="rId5" Type="http://schemas.openxmlformats.org/officeDocument/2006/relationships/hyperlink" Target="https://github.com/metadaddy-sfdc/Database.com-FDW-for-PostgreSQ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iki.postgresql.org/wiki/SQL/MED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ZhengYang/couchdb_fdw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ulticorn.org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7570" y="1331594"/>
            <a:ext cx="7423150" cy="1241425"/>
          </a:xfrm>
        </p:spPr>
        <p:txBody>
          <a:bodyPr/>
          <a:lstStyle/>
          <a:p>
            <a:r>
              <a:rPr lang="en-US" sz="4000" dirty="0" smtClean="0"/>
              <a:t>Unlocking Proprietary Data with </a:t>
            </a:r>
            <a:r>
              <a:rPr lang="en-US" sz="4000" dirty="0" err="1" smtClean="0"/>
              <a:t>PostgreSQL</a:t>
            </a:r>
            <a:r>
              <a:rPr lang="en-US" sz="4000" dirty="0" smtClean="0"/>
              <a:t> Foreign Data Wrappers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600" y="2982912"/>
            <a:ext cx="4287520" cy="1421447"/>
          </a:xfrm>
        </p:spPr>
        <p:txBody>
          <a:bodyPr/>
          <a:lstStyle/>
          <a:p>
            <a:r>
              <a:rPr lang="en-US" b="1" dirty="0" smtClean="0"/>
              <a:t>Pat Patterson</a:t>
            </a:r>
          </a:p>
          <a:p>
            <a:r>
              <a:rPr lang="en-US" b="1" dirty="0" smtClean="0"/>
              <a:t>Principal Developer Evangelist</a:t>
            </a:r>
          </a:p>
          <a:p>
            <a:pPr>
              <a:spcBef>
                <a:spcPts val="1200"/>
              </a:spcBef>
            </a:pPr>
            <a:r>
              <a:rPr lang="en-US" dirty="0" err="1" smtClean="0"/>
              <a:t>ppatterson@salesforce.com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metadaddy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Database.com</a:t>
            </a:r>
            <a:r>
              <a:rPr lang="en-US" dirty="0" smtClean="0"/>
              <a:t> FDW for </a:t>
            </a:r>
            <a:r>
              <a:rPr lang="en-US" dirty="0" err="1" smtClean="0"/>
              <a:t>PostgreSQL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OAuth login to </a:t>
            </a:r>
            <a:r>
              <a:rPr lang="en-US" dirty="0" err="1" smtClean="0"/>
              <a:t>Database.com</a:t>
            </a:r>
            <a:r>
              <a:rPr lang="en-US" dirty="0" smtClean="0"/>
              <a:t> / </a:t>
            </a:r>
            <a:r>
              <a:rPr lang="en-US" dirty="0" err="1" smtClean="0"/>
              <a:t>Force.com</a:t>
            </a:r>
            <a:endParaRPr lang="en-US" dirty="0" smtClean="0"/>
          </a:p>
          <a:p>
            <a:pPr lvl="1"/>
            <a:r>
              <a:rPr lang="en-US" dirty="0" smtClean="0"/>
              <a:t>Refresh on token expiry</a:t>
            </a:r>
          </a:p>
          <a:p>
            <a:r>
              <a:rPr lang="en-US" dirty="0" err="1" smtClean="0"/>
              <a:t>Force.com</a:t>
            </a:r>
            <a:r>
              <a:rPr lang="en-US" dirty="0" smtClean="0"/>
              <a:t> REST API</a:t>
            </a:r>
          </a:p>
          <a:p>
            <a:pPr lvl="1"/>
            <a:r>
              <a:rPr lang="en-US" dirty="0" smtClean="0"/>
              <a:t>SOQL query</a:t>
            </a:r>
          </a:p>
          <a:p>
            <a:pPr lvl="2"/>
            <a:r>
              <a:rPr lang="en-US" dirty="0" smtClean="0"/>
              <a:t>SELECT </a:t>
            </a:r>
            <a:r>
              <a:rPr lang="en-US" dirty="0" err="1" smtClean="0"/>
              <a:t>firstname</a:t>
            </a:r>
            <a:r>
              <a:rPr lang="en-US" dirty="0" smtClean="0"/>
              <a:t>, </a:t>
            </a:r>
            <a:r>
              <a:rPr lang="en-US" dirty="0" err="1" smtClean="0"/>
              <a:t>lastname</a:t>
            </a:r>
            <a:r>
              <a:rPr lang="en-US" dirty="0" smtClean="0"/>
              <a:t> FROM Contact</a:t>
            </a:r>
          </a:p>
          <a:p>
            <a:r>
              <a:rPr lang="en-US" dirty="0" smtClean="0"/>
              <a:t>Request thread puts records in Queue, execute() method gets them from Queue </a:t>
            </a:r>
          </a:p>
          <a:p>
            <a:r>
              <a:rPr lang="en-US" dirty="0" smtClean="0"/>
              <a:t>JSON parsing – skip embedded </a:t>
            </a:r>
            <a:r>
              <a:rPr lang="en-US" dirty="0" err="1" smtClean="0"/>
              <a:t>metadat</a:t>
            </a:r>
            <a:endParaRPr lang="en-US" dirty="0" smtClean="0"/>
          </a:p>
          <a:p>
            <a:r>
              <a:rPr lang="en-US" dirty="0" smtClean="0"/>
              <a:t>&lt; 250 lines code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4625" y="2105561"/>
            <a:ext cx="619475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Demo</a:t>
            </a:r>
            <a:endParaRPr lang="en-US" sz="16600" dirty="0">
              <a:solidFill>
                <a:schemeClr val="bg1"/>
              </a:solidFill>
              <a:latin typeface="Arial Rounded MT Bold"/>
              <a:cs typeface="Arial Rounded MT Bold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Foreign Data Wrappers make the whole world look like tables!</a:t>
            </a:r>
          </a:p>
          <a:p>
            <a:r>
              <a:rPr lang="en-US" dirty="0" smtClean="0"/>
              <a:t>Writing </a:t>
            </a:r>
            <a:r>
              <a:rPr lang="en-US" dirty="0" err="1" smtClean="0"/>
              <a:t>FDW’s</a:t>
            </a:r>
            <a:r>
              <a:rPr lang="en-US" dirty="0" smtClean="0"/>
              <a:t> in C is hard!</a:t>
            </a:r>
          </a:p>
          <a:p>
            <a:pPr lvl="1"/>
            <a:r>
              <a:rPr lang="en-US" dirty="0" smtClean="0"/>
              <a:t>Or, at least, time consuming!</a:t>
            </a:r>
          </a:p>
          <a:p>
            <a:r>
              <a:rPr lang="en-US" dirty="0" smtClean="0"/>
              <a:t>Writing </a:t>
            </a:r>
            <a:r>
              <a:rPr lang="en-US" dirty="0" err="1" smtClean="0"/>
              <a:t>FDW’s</a:t>
            </a:r>
            <a:r>
              <a:rPr lang="en-US" dirty="0" smtClean="0"/>
              <a:t> in Python via </a:t>
            </a:r>
            <a:r>
              <a:rPr lang="en-US" dirty="0" err="1" smtClean="0"/>
              <a:t>Multicorn</a:t>
            </a:r>
            <a:r>
              <a:rPr lang="en-US" dirty="0" smtClean="0"/>
              <a:t> is easy!</a:t>
            </a:r>
          </a:p>
          <a:p>
            <a:pPr lvl="1"/>
            <a:r>
              <a:rPr lang="en-US" dirty="0" smtClean="0"/>
              <a:t>Or, at least, quick!</a:t>
            </a:r>
          </a:p>
          <a:p>
            <a:r>
              <a:rPr lang="en-US" dirty="0" smtClean="0"/>
              <a:t>Try it for yourself!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500"/>
              </a:spcBef>
            </a:pPr>
            <a:r>
              <a:rPr lang="en-US" dirty="0" smtClean="0">
                <a:hlinkClick r:id="rId2"/>
              </a:rPr>
              <a:t>http://wiki.postgresql.org/wiki/SQL/</a:t>
            </a:r>
            <a:r>
              <a:rPr lang="en-US" dirty="0" smtClean="0">
                <a:hlinkClick r:id="rId2"/>
              </a:rPr>
              <a:t>MED</a:t>
            </a:r>
            <a:endParaRPr lang="en-US" dirty="0" smtClean="0"/>
          </a:p>
          <a:p>
            <a:pPr>
              <a:spcBef>
                <a:spcPts val="2500"/>
              </a:spcBef>
            </a:pPr>
            <a:r>
              <a:rPr lang="en-US" dirty="0" smtClean="0">
                <a:hlinkClick r:id="rId3"/>
              </a:rPr>
              <a:t>http://wiki.postgresql.org/wiki/</a:t>
            </a:r>
            <a:r>
              <a:rPr lang="en-US" dirty="0" smtClean="0">
                <a:hlinkClick r:id="rId3"/>
              </a:rPr>
              <a:t>Foreign_data_wrappers</a:t>
            </a:r>
            <a:endParaRPr lang="en-US" dirty="0" smtClean="0"/>
          </a:p>
          <a:p>
            <a:pPr>
              <a:spcBef>
                <a:spcPts val="2500"/>
              </a:spcBef>
            </a:pPr>
            <a:r>
              <a:rPr lang="en-US" dirty="0" smtClean="0">
                <a:hlinkClick r:id="rId4"/>
              </a:rPr>
              <a:t>http://multicorn.org/</a:t>
            </a:r>
            <a:endParaRPr lang="en-US" dirty="0" smtClean="0"/>
          </a:p>
          <a:p>
            <a:pPr>
              <a:spcBef>
                <a:spcPts val="2500"/>
              </a:spcBef>
            </a:pPr>
            <a:r>
              <a:rPr lang="en-US" dirty="0" smtClean="0">
                <a:hlinkClick r:id="rId5"/>
              </a:rPr>
              <a:t>https://github.com/metadaddy-sfdc/Database.com-FDW-for-</a:t>
            </a:r>
            <a:r>
              <a:rPr lang="en-US" dirty="0" smtClean="0">
                <a:hlinkClick r:id="rId5"/>
              </a:rPr>
              <a:t>PostgreSQL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000"/>
              </a:spcBef>
            </a:pPr>
            <a:r>
              <a:rPr lang="en-US" sz="2800" dirty="0" smtClean="0"/>
              <a:t>Foreign Data Wrappers</a:t>
            </a:r>
          </a:p>
          <a:p>
            <a:pPr>
              <a:spcBef>
                <a:spcPts val="2000"/>
              </a:spcBef>
            </a:pPr>
            <a:r>
              <a:rPr lang="en-US" sz="2800" dirty="0" smtClean="0"/>
              <a:t>Writing </a:t>
            </a:r>
            <a:r>
              <a:rPr lang="en-US" sz="2800" dirty="0" err="1" smtClean="0"/>
              <a:t>FDW’s</a:t>
            </a:r>
            <a:r>
              <a:rPr lang="en-US" sz="2800" dirty="0" smtClean="0"/>
              <a:t> in C</a:t>
            </a:r>
          </a:p>
          <a:p>
            <a:pPr>
              <a:spcBef>
                <a:spcPts val="2000"/>
              </a:spcBef>
            </a:pPr>
            <a:r>
              <a:rPr lang="en-US" sz="2800" dirty="0" err="1" smtClean="0"/>
              <a:t>Multicorn</a:t>
            </a:r>
            <a:endParaRPr lang="en-US" sz="2800" dirty="0" smtClean="0"/>
          </a:p>
          <a:p>
            <a:pPr>
              <a:spcBef>
                <a:spcPts val="2000"/>
              </a:spcBef>
            </a:pPr>
            <a:r>
              <a:rPr lang="en-US" sz="2800" dirty="0" err="1" smtClean="0"/>
              <a:t>Database.com</a:t>
            </a:r>
            <a:r>
              <a:rPr lang="en-US" sz="2800" dirty="0" smtClean="0"/>
              <a:t> FDW for </a:t>
            </a:r>
            <a:r>
              <a:rPr lang="en-US" sz="2800" dirty="0" err="1" smtClean="0"/>
              <a:t>PostgreSQL</a:t>
            </a:r>
            <a:endParaRPr lang="en-US" sz="2800" dirty="0" smtClean="0"/>
          </a:p>
          <a:p>
            <a:pPr>
              <a:spcBef>
                <a:spcPts val="2000"/>
              </a:spcBef>
            </a:pPr>
            <a:r>
              <a:rPr lang="en-US" sz="2800" dirty="0" smtClean="0"/>
              <a:t>FDW in action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Foreign Data Wrappers?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External data sources look like local tables!</a:t>
            </a:r>
          </a:p>
          <a:p>
            <a:pPr lvl="1"/>
            <a:r>
              <a:rPr lang="en-US" sz="2400" dirty="0" smtClean="0"/>
              <a:t>Other </a:t>
            </a:r>
            <a:r>
              <a:rPr lang="en-US" sz="2400" dirty="0" smtClean="0"/>
              <a:t>SQL </a:t>
            </a:r>
            <a:r>
              <a:rPr lang="en-US" sz="2400" dirty="0" smtClean="0"/>
              <a:t>database</a:t>
            </a:r>
            <a:endParaRPr lang="en-US" sz="2400" dirty="0" smtClean="0"/>
          </a:p>
          <a:p>
            <a:pPr lvl="2"/>
            <a:r>
              <a:rPr lang="en-US" sz="2200" dirty="0" err="1" smtClean="0"/>
              <a:t>MySQL</a:t>
            </a:r>
            <a:r>
              <a:rPr lang="en-US" sz="2200" dirty="0" smtClean="0"/>
              <a:t>, Oracle, SQL Server, </a:t>
            </a:r>
            <a:r>
              <a:rPr lang="en-US" sz="2200" dirty="0" smtClean="0"/>
              <a:t>etc</a:t>
            </a:r>
          </a:p>
          <a:p>
            <a:pPr lvl="1"/>
            <a:r>
              <a:rPr lang="en-US" sz="2400" dirty="0" err="1" smtClean="0"/>
              <a:t>NoSQL</a:t>
            </a:r>
            <a:r>
              <a:rPr lang="en-US" sz="2400" dirty="0" smtClean="0"/>
              <a:t> </a:t>
            </a:r>
            <a:r>
              <a:rPr lang="en-US" sz="2400" dirty="0" smtClean="0"/>
              <a:t>database</a:t>
            </a:r>
            <a:endParaRPr lang="en-US" sz="2400" dirty="0" smtClean="0"/>
          </a:p>
          <a:p>
            <a:pPr lvl="2"/>
            <a:r>
              <a:rPr lang="en-US" sz="2200" dirty="0" err="1" smtClean="0"/>
              <a:t>CouchDB</a:t>
            </a:r>
            <a:r>
              <a:rPr lang="en-US" sz="2200" dirty="0" smtClean="0"/>
              <a:t>, </a:t>
            </a:r>
            <a:r>
              <a:rPr lang="en-US" sz="2200" dirty="0" err="1" smtClean="0"/>
              <a:t>Redis</a:t>
            </a:r>
            <a:r>
              <a:rPr lang="en-US" sz="2200" dirty="0" smtClean="0"/>
              <a:t>, </a:t>
            </a:r>
            <a:r>
              <a:rPr lang="en-US" sz="2200" dirty="0" smtClean="0"/>
              <a:t>etc</a:t>
            </a:r>
          </a:p>
          <a:p>
            <a:pPr lvl="1"/>
            <a:r>
              <a:rPr lang="en-US" sz="2400" dirty="0" smtClean="0"/>
              <a:t>File</a:t>
            </a:r>
          </a:p>
          <a:p>
            <a:pPr lvl="1"/>
            <a:r>
              <a:rPr lang="en-US" sz="2400" dirty="0" smtClean="0"/>
              <a:t>LDAP</a:t>
            </a:r>
          </a:p>
          <a:p>
            <a:pPr lvl="1"/>
            <a:r>
              <a:rPr lang="en-US" sz="2400" dirty="0" smtClean="0"/>
              <a:t>Web </a:t>
            </a:r>
            <a:r>
              <a:rPr lang="en-US" sz="2400" dirty="0" smtClean="0"/>
              <a:t>services</a:t>
            </a:r>
          </a:p>
          <a:p>
            <a:pPr lvl="2"/>
            <a:r>
              <a:rPr lang="en-US" sz="2200" dirty="0" smtClean="0"/>
              <a:t>Twitter!</a:t>
            </a:r>
          </a:p>
          <a:p>
            <a:endParaRPr lang="en-US" sz="28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Foreign Data Wrappers?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Make the database do the work</a:t>
            </a:r>
          </a:p>
          <a:p>
            <a:pPr lvl="1"/>
            <a:r>
              <a:rPr lang="en-US" sz="2400" dirty="0" smtClean="0"/>
              <a:t>SELECT syntax</a:t>
            </a:r>
          </a:p>
          <a:p>
            <a:pPr lvl="2"/>
            <a:r>
              <a:rPr lang="en-US" sz="2200" dirty="0" smtClean="0"/>
              <a:t>DISTINCT, ORDER BY etc</a:t>
            </a:r>
          </a:p>
          <a:p>
            <a:pPr lvl="1"/>
            <a:r>
              <a:rPr lang="en-US" sz="2400" dirty="0" smtClean="0"/>
              <a:t>Functions</a:t>
            </a:r>
          </a:p>
          <a:p>
            <a:pPr lvl="2"/>
            <a:r>
              <a:rPr lang="en-US" sz="2200" dirty="0" smtClean="0"/>
              <a:t>COUNT(), MIN(), MAX() etc</a:t>
            </a:r>
          </a:p>
          <a:p>
            <a:pPr lvl="1"/>
            <a:r>
              <a:rPr lang="en-US" sz="2400" dirty="0" smtClean="0"/>
              <a:t>JOIN external data to internal tables</a:t>
            </a:r>
          </a:p>
          <a:p>
            <a:pPr lvl="1"/>
            <a:r>
              <a:rPr lang="en-US" sz="2400" dirty="0" smtClean="0"/>
              <a:t>Use standard apps, libraries for data analysis, reporting</a:t>
            </a:r>
          </a:p>
          <a:p>
            <a:pPr lvl="1"/>
            <a:endParaRPr lang="en-US" sz="2400" dirty="0" smtClean="0"/>
          </a:p>
          <a:p>
            <a:endParaRPr lang="en-US" sz="28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Data Wrappers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2003 - SQL Management of External </a:t>
            </a:r>
            <a:r>
              <a:rPr lang="en-US" dirty="0" smtClean="0"/>
              <a:t>Data (SQL/MED)</a:t>
            </a:r>
          </a:p>
          <a:p>
            <a:r>
              <a:rPr lang="en-US" dirty="0" smtClean="0"/>
              <a:t>2011 – </a:t>
            </a:r>
            <a:r>
              <a:rPr lang="en-US" dirty="0" err="1" smtClean="0"/>
              <a:t>PostgreSQL</a:t>
            </a:r>
            <a:r>
              <a:rPr lang="en-US" dirty="0" smtClean="0"/>
              <a:t> 9.1 implementation</a:t>
            </a:r>
          </a:p>
          <a:p>
            <a:pPr lvl="1"/>
            <a:r>
              <a:rPr lang="en-US" dirty="0" smtClean="0"/>
              <a:t>Read-only</a:t>
            </a:r>
          </a:p>
          <a:p>
            <a:pPr lvl="1"/>
            <a:r>
              <a:rPr lang="en-US" dirty="0" smtClean="0"/>
              <a:t>SELECT</a:t>
            </a:r>
            <a:r>
              <a:rPr lang="en-US" dirty="0" smtClean="0"/>
              <a:t>-clause </a:t>
            </a:r>
            <a:r>
              <a:rPr lang="en-US" dirty="0" smtClean="0"/>
              <a:t>optimization</a:t>
            </a:r>
          </a:p>
          <a:p>
            <a:pPr lvl="1"/>
            <a:r>
              <a:rPr lang="en-US" dirty="0" smtClean="0"/>
              <a:t>WHERE</a:t>
            </a:r>
            <a:r>
              <a:rPr lang="en-US" dirty="0" smtClean="0"/>
              <a:t>-clause push-down</a:t>
            </a:r>
          </a:p>
          <a:p>
            <a:pPr lvl="2"/>
            <a:r>
              <a:rPr lang="en-US" dirty="0" smtClean="0"/>
              <a:t>Minimize data </a:t>
            </a:r>
            <a:r>
              <a:rPr lang="en-US" dirty="0" smtClean="0"/>
              <a:t>requested </a:t>
            </a:r>
            <a:r>
              <a:rPr lang="en-US" dirty="0" smtClean="0"/>
              <a:t>from external </a:t>
            </a:r>
            <a:r>
              <a:rPr lang="en-US" dirty="0" smtClean="0"/>
              <a:t>source</a:t>
            </a:r>
          </a:p>
          <a:p>
            <a:r>
              <a:rPr lang="en-US" dirty="0" smtClean="0"/>
              <a:t>Future Improvements</a:t>
            </a:r>
          </a:p>
          <a:p>
            <a:pPr lvl="1"/>
            <a:r>
              <a:rPr lang="en-US" dirty="0" smtClean="0"/>
              <a:t>JOIN push-down</a:t>
            </a:r>
          </a:p>
          <a:p>
            <a:pPr lvl="2"/>
            <a:r>
              <a:rPr lang="en-US" dirty="0" smtClean="0"/>
              <a:t>Where two foreign tables are in the same server</a:t>
            </a:r>
          </a:p>
          <a:p>
            <a:pPr lvl="1"/>
            <a:r>
              <a:rPr lang="en-US" dirty="0" smtClean="0"/>
              <a:t>Support cursors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FDW’s</a:t>
            </a:r>
            <a:r>
              <a:rPr lang="en-US" dirty="0" smtClean="0"/>
              <a:t> in </a:t>
            </a:r>
            <a:r>
              <a:rPr lang="en-US" dirty="0" err="1" smtClean="0"/>
              <a:t>PostgreSQL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‘Compiled language’ (C) interface</a:t>
            </a:r>
          </a:p>
          <a:p>
            <a:r>
              <a:rPr lang="en-US" dirty="0" smtClean="0"/>
              <a:t>Implement a set of callbacks</a:t>
            </a:r>
          </a:p>
          <a:p>
            <a:pPr indent="0">
              <a:buNone/>
            </a:pPr>
            <a:r>
              <a:rPr lang="en-US" sz="1400" dirty="0" err="1" smtClean="0">
                <a:latin typeface="Andale Mono"/>
                <a:cs typeface="Andale Mono"/>
              </a:rPr>
              <a:t>typedef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struct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FdwRoutine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{</a:t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NodeTag</a:t>
            </a:r>
            <a:r>
              <a:rPr lang="en-US" sz="1400" dirty="0" smtClean="0">
                <a:latin typeface="Andale Mono"/>
                <a:cs typeface="Andale Mono"/>
              </a:rPr>
              <a:t>     </a:t>
            </a:r>
            <a:r>
              <a:rPr lang="en-US" sz="1400" dirty="0" smtClean="0">
                <a:latin typeface="Andale Mono"/>
                <a:cs typeface="Andale Mono"/>
              </a:rPr>
              <a:t>type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/* </a:t>
            </a:r>
            <a:r>
              <a:rPr lang="en-US" sz="1400" dirty="0" smtClean="0">
                <a:latin typeface="Andale Mono"/>
                <a:cs typeface="Andale Mono"/>
              </a:rPr>
              <a:t>These functions are required</a:t>
            </a:r>
            <a:r>
              <a:rPr lang="en-US" sz="1400" dirty="0" smtClean="0">
                <a:latin typeface="Andale Mono"/>
                <a:cs typeface="Andale Mono"/>
              </a:rPr>
              <a:t>. */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GetForeignRelSize_function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GetForeignRelSize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GetForeignPaths_function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GetForeignPaths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GetForeignPlan_function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GetForeignPlan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ExplainForeignScan_function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ExplainForeignScan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BeginForeignScan_function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BeginForeignScan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IterateForeignScan_function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IterateForeignScan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ReScanForeignScan_function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ReScanForeignScan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EndForeignScan_function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EndForeignScan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/* These </a:t>
            </a:r>
            <a:r>
              <a:rPr lang="en-US" sz="1400" dirty="0" smtClean="0">
                <a:latin typeface="Andale Mono"/>
                <a:cs typeface="Andale Mono"/>
              </a:rPr>
              <a:t>functions are optional.</a:t>
            </a:r>
            <a:r>
              <a:rPr lang="en-US" sz="1400" dirty="0" smtClean="0">
                <a:latin typeface="Andale Mono"/>
                <a:cs typeface="Andale Mono"/>
              </a:rPr>
              <a:t> */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    </a:t>
            </a:r>
            <a:r>
              <a:rPr lang="en-US" sz="1400" dirty="0" err="1" smtClean="0">
                <a:latin typeface="Andale Mono"/>
                <a:cs typeface="Andale Mono"/>
              </a:rPr>
              <a:t>AnalyzeForeignTable_function</a:t>
            </a:r>
            <a:r>
              <a:rPr lang="en-US" sz="1400" dirty="0" smtClean="0">
                <a:latin typeface="Andale Mono"/>
                <a:cs typeface="Andale Mono"/>
              </a:rPr>
              <a:t> </a:t>
            </a:r>
            <a:r>
              <a:rPr lang="en-US" sz="1400" dirty="0" err="1" smtClean="0">
                <a:latin typeface="Andale Mono"/>
                <a:cs typeface="Andale Mono"/>
              </a:rPr>
              <a:t>AnalyzeForeignTable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r>
              <a:rPr lang="en-US" sz="1400" dirty="0" smtClean="0">
                <a:latin typeface="Andale Mono"/>
                <a:cs typeface="Andale Mono"/>
              </a:rPr>
              <a:t/>
            </a:r>
            <a:br>
              <a:rPr lang="en-US" sz="1400" dirty="0" smtClean="0">
                <a:latin typeface="Andale Mono"/>
                <a:cs typeface="Andale Mono"/>
              </a:rPr>
            </a:br>
            <a:r>
              <a:rPr lang="en-US" sz="1400" dirty="0" smtClean="0">
                <a:latin typeface="Andale Mono"/>
                <a:cs typeface="Andale Mono"/>
              </a:rPr>
              <a:t>} </a:t>
            </a:r>
            <a:r>
              <a:rPr lang="en-US" sz="1400" dirty="0" err="1" smtClean="0">
                <a:latin typeface="Andale Mono"/>
                <a:cs typeface="Andale Mono"/>
              </a:rPr>
              <a:t>FdwRoutine</a:t>
            </a:r>
            <a:r>
              <a:rPr lang="en-US" sz="1400" dirty="0" smtClean="0">
                <a:latin typeface="Andale Mono"/>
                <a:cs typeface="Andale Mono"/>
              </a:rPr>
              <a:t>;</a:t>
            </a:r>
            <a:endParaRPr lang="en-US" sz="1400" dirty="0" smtClean="0">
              <a:latin typeface="Andale Mono"/>
              <a:cs typeface="Andale Mono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FDW’s</a:t>
            </a:r>
            <a:r>
              <a:rPr lang="en-US" dirty="0" smtClean="0"/>
              <a:t> in </a:t>
            </a:r>
            <a:r>
              <a:rPr lang="en-US" dirty="0" err="1" smtClean="0"/>
              <a:t>PostgreSQL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work!</a:t>
            </a:r>
          </a:p>
          <a:p>
            <a:pPr lvl="2"/>
            <a:r>
              <a:rPr lang="en-US" dirty="0" err="1" smtClean="0"/>
              <a:t>CouchDB</a:t>
            </a:r>
            <a:r>
              <a:rPr lang="en-US" dirty="0" smtClean="0"/>
              <a:t> </a:t>
            </a:r>
            <a:r>
              <a:rPr lang="en-US" dirty="0" smtClean="0"/>
              <a:t>FDW</a:t>
            </a:r>
          </a:p>
          <a:p>
            <a:pPr lvl="2"/>
            <a:r>
              <a:rPr lang="en-US" dirty="0" smtClean="0">
                <a:hlinkClick r:id="rId2"/>
              </a:rPr>
              <a:t>https://github.com/ZhengYang/couchdb_fdw/</a:t>
            </a:r>
            <a:endParaRPr lang="en-US" dirty="0" smtClean="0"/>
          </a:p>
          <a:p>
            <a:pPr lvl="2"/>
            <a:r>
              <a:rPr lang="en-US" dirty="0" err="1" smtClean="0"/>
              <a:t>couchdb_fdw.c</a:t>
            </a:r>
            <a:r>
              <a:rPr lang="en-US" dirty="0" smtClean="0"/>
              <a:t> &gt; 1700 </a:t>
            </a:r>
            <a:r>
              <a:rPr lang="en-US" dirty="0" err="1" smtClean="0"/>
              <a:t>LoC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http://multicorn.org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err="1" smtClean="0"/>
              <a:t>PostgreSQL</a:t>
            </a:r>
            <a:r>
              <a:rPr lang="en-US" dirty="0" smtClean="0"/>
              <a:t> 9.1+ </a:t>
            </a:r>
            <a:r>
              <a:rPr lang="en-US" dirty="0" smtClean="0"/>
              <a:t>extension</a:t>
            </a:r>
          </a:p>
          <a:p>
            <a:r>
              <a:rPr lang="en-US" dirty="0" smtClean="0"/>
              <a:t>Python framework for </a:t>
            </a:r>
            <a:r>
              <a:rPr lang="en-US" dirty="0" err="1" smtClean="0"/>
              <a:t>FDW’s</a:t>
            </a:r>
            <a:endParaRPr lang="en-US" dirty="0" smtClean="0"/>
          </a:p>
          <a:p>
            <a:r>
              <a:rPr lang="en-US" dirty="0" smtClean="0"/>
              <a:t>Implement two methods…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Multicorn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from </a:t>
            </a:r>
            <a:r>
              <a:rPr lang="en-US" sz="1800" dirty="0" err="1" smtClean="0">
                <a:latin typeface="Andale Mono"/>
                <a:cs typeface="Andale Mono"/>
              </a:rPr>
              <a:t>multicorn</a:t>
            </a:r>
            <a:r>
              <a:rPr lang="en-US" sz="1800" dirty="0" smtClean="0">
                <a:latin typeface="Andale Mono"/>
                <a:cs typeface="Andale Mono"/>
              </a:rPr>
              <a:t> import </a:t>
            </a:r>
            <a:r>
              <a:rPr lang="en-US" sz="1800" dirty="0" err="1" smtClean="0">
                <a:latin typeface="Andale Mono"/>
                <a:cs typeface="Andale Mono"/>
              </a:rPr>
              <a:t>ForeignDataWrapper</a:t>
            </a:r>
            <a:endParaRPr lang="en-US" sz="1800" dirty="0" smtClean="0">
              <a:latin typeface="Andale Mono"/>
              <a:cs typeface="Andale Mono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 smtClean="0">
              <a:latin typeface="Andale Mono"/>
              <a:cs typeface="Andale Mono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class </a:t>
            </a:r>
            <a:r>
              <a:rPr lang="en-US" sz="1800" dirty="0" err="1" smtClean="0">
                <a:latin typeface="Andale Mono"/>
                <a:cs typeface="Andale Mono"/>
              </a:rPr>
              <a:t>ConstantForeignDataWrapper(ForeignDataWrapper</a:t>
            </a:r>
            <a:r>
              <a:rPr lang="en-US" sz="1800" dirty="0" smtClean="0">
                <a:latin typeface="Andale Mono"/>
                <a:cs typeface="Andale Mono"/>
              </a:rPr>
              <a:t>):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 smtClean="0">
              <a:latin typeface="Andale Mono"/>
              <a:cs typeface="Andale Mono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def __</a:t>
            </a:r>
            <a:r>
              <a:rPr lang="en-US" sz="1800" dirty="0" err="1" smtClean="0">
                <a:latin typeface="Andale Mono"/>
                <a:cs typeface="Andale Mono"/>
              </a:rPr>
              <a:t>init__(self</a:t>
            </a:r>
            <a:r>
              <a:rPr lang="en-US" sz="1800" dirty="0" smtClean="0">
                <a:latin typeface="Andale Mono"/>
                <a:cs typeface="Andale Mono"/>
              </a:rPr>
              <a:t>, options, columns):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</a:t>
            </a:r>
            <a:r>
              <a:rPr lang="en-US" sz="1800" dirty="0" err="1" smtClean="0">
                <a:latin typeface="Andale Mono"/>
                <a:cs typeface="Andale Mono"/>
              </a:rPr>
              <a:t>super(ConstantForeignDataWrapper</a:t>
            </a:r>
            <a:r>
              <a:rPr lang="en-US" sz="1800" dirty="0" smtClean="0">
                <a:latin typeface="Andale Mono"/>
                <a:cs typeface="Andale Mono"/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      </a:t>
            </a:r>
            <a:r>
              <a:rPr lang="en-US" sz="1800" dirty="0" err="1" smtClean="0">
                <a:latin typeface="Andale Mono"/>
                <a:cs typeface="Andale Mono"/>
              </a:rPr>
              <a:t>self</a:t>
            </a:r>
            <a:r>
              <a:rPr lang="en-US" sz="1800" dirty="0" err="1" smtClean="0">
                <a:latin typeface="Andale Mono"/>
                <a:cs typeface="Andale Mono"/>
              </a:rPr>
              <a:t>).__init__(options</a:t>
            </a:r>
            <a:r>
              <a:rPr lang="en-US" sz="1800" dirty="0" smtClean="0">
                <a:latin typeface="Andale Mono"/>
                <a:cs typeface="Andale Mono"/>
              </a:rPr>
              <a:t>, columns)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</a:t>
            </a:r>
            <a:r>
              <a:rPr lang="en-US" sz="1800" dirty="0" err="1" smtClean="0">
                <a:latin typeface="Andale Mono"/>
                <a:cs typeface="Andale Mono"/>
              </a:rPr>
              <a:t>self.columns</a:t>
            </a:r>
            <a:r>
              <a:rPr lang="en-US" sz="1800" dirty="0" smtClean="0">
                <a:latin typeface="Andale Mono"/>
                <a:cs typeface="Andale Mono"/>
              </a:rPr>
              <a:t> = columns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 smtClean="0">
              <a:latin typeface="Andale Mono"/>
              <a:cs typeface="Andale Mono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def </a:t>
            </a:r>
            <a:r>
              <a:rPr lang="en-US" sz="1800" dirty="0" err="1" smtClean="0">
                <a:latin typeface="Andale Mono"/>
                <a:cs typeface="Andale Mono"/>
              </a:rPr>
              <a:t>execute(self</a:t>
            </a:r>
            <a:r>
              <a:rPr lang="en-US" sz="1800" dirty="0" smtClean="0">
                <a:latin typeface="Andale Mono"/>
                <a:cs typeface="Andale Mono"/>
              </a:rPr>
              <a:t>, </a:t>
            </a:r>
            <a:r>
              <a:rPr lang="en-US" sz="1800" dirty="0" err="1" smtClean="0">
                <a:latin typeface="Andale Mono"/>
                <a:cs typeface="Andale Mono"/>
              </a:rPr>
              <a:t>quals</a:t>
            </a:r>
            <a:r>
              <a:rPr lang="en-US" sz="1800" dirty="0" smtClean="0">
                <a:latin typeface="Andale Mono"/>
                <a:cs typeface="Andale Mono"/>
              </a:rPr>
              <a:t>, columns):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for index in range(20):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    line = {}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    for </a:t>
            </a:r>
            <a:r>
              <a:rPr lang="en-US" sz="1800" dirty="0" err="1" smtClean="0">
                <a:latin typeface="Andale Mono"/>
                <a:cs typeface="Andale Mono"/>
              </a:rPr>
              <a:t>column_name</a:t>
            </a:r>
            <a:r>
              <a:rPr lang="en-US" sz="1800" dirty="0" smtClean="0">
                <a:latin typeface="Andale Mono"/>
                <a:cs typeface="Andale Mono"/>
              </a:rPr>
              <a:t> in </a:t>
            </a:r>
            <a:r>
              <a:rPr lang="en-US" sz="1800" dirty="0" err="1" smtClean="0">
                <a:latin typeface="Andale Mono"/>
                <a:cs typeface="Andale Mono"/>
              </a:rPr>
              <a:t>self.columns</a:t>
            </a:r>
            <a:r>
              <a:rPr lang="en-US" sz="1800" dirty="0" smtClean="0">
                <a:latin typeface="Andale Mono"/>
                <a:cs typeface="Andale Mono"/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        </a:t>
            </a:r>
            <a:r>
              <a:rPr lang="en-US" sz="1800" dirty="0" err="1" smtClean="0">
                <a:latin typeface="Andale Mono"/>
                <a:cs typeface="Andale Mono"/>
              </a:rPr>
              <a:t>line[column_name</a:t>
            </a:r>
            <a:r>
              <a:rPr lang="en-US" sz="1800" dirty="0" smtClean="0">
                <a:latin typeface="Andale Mono"/>
                <a:cs typeface="Andale Mono"/>
              </a:rPr>
              <a:t>] =</a:t>
            </a:r>
            <a:r>
              <a:rPr lang="en-US" sz="1800" dirty="0" smtClean="0">
                <a:latin typeface="Andale Mono"/>
                <a:cs typeface="Andale Mono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        '</a:t>
            </a:r>
            <a:r>
              <a:rPr lang="en-US" sz="1800" dirty="0" smtClean="0">
                <a:latin typeface="Andale Mono"/>
                <a:cs typeface="Andale Mono"/>
              </a:rPr>
              <a:t>%</a:t>
            </a:r>
            <a:r>
              <a:rPr lang="en-US" sz="1800" dirty="0" err="1" smtClean="0">
                <a:latin typeface="Andale Mono"/>
                <a:cs typeface="Andale Mono"/>
              </a:rPr>
              <a:t>s</a:t>
            </a:r>
            <a:r>
              <a:rPr lang="en-US" sz="1800" dirty="0" smtClean="0">
                <a:latin typeface="Andale Mono"/>
                <a:cs typeface="Andale Mono"/>
              </a:rPr>
              <a:t> %</a:t>
            </a:r>
            <a:r>
              <a:rPr lang="en-US" sz="1800" dirty="0" err="1" smtClean="0">
                <a:latin typeface="Andale Mono"/>
                <a:cs typeface="Andale Mono"/>
              </a:rPr>
              <a:t>s</a:t>
            </a:r>
            <a:r>
              <a:rPr lang="en-US" sz="1800" dirty="0" smtClean="0">
                <a:latin typeface="Andale Mono"/>
                <a:cs typeface="Andale Mono"/>
              </a:rPr>
              <a:t>' % (</a:t>
            </a:r>
            <a:r>
              <a:rPr lang="en-US" sz="1800" dirty="0" err="1" smtClean="0">
                <a:latin typeface="Andale Mono"/>
                <a:cs typeface="Andale Mono"/>
              </a:rPr>
              <a:t>column_name</a:t>
            </a:r>
            <a:r>
              <a:rPr lang="en-US" sz="1800" dirty="0" smtClean="0">
                <a:latin typeface="Andale Mono"/>
                <a:cs typeface="Andale Mono"/>
              </a:rPr>
              <a:t>, index)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 smtClean="0">
                <a:latin typeface="Andale Mono"/>
                <a:cs typeface="Andale Mono"/>
              </a:rPr>
              <a:t>            yield line</a:t>
            </a:r>
            <a:endParaRPr lang="en-US" sz="1800" dirty="0">
              <a:latin typeface="Andale Mono"/>
              <a:cs typeface="Andale Mono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6B6B6B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Corporate Pres- PowerPoint Template.potx</Template>
  <TotalTime>312</TotalTime>
  <Words>549</Words>
  <Application>Microsoft Macintosh PowerPoint</Application>
  <PresentationFormat>On-screen Show (4:3)</PresentationFormat>
  <Paragraphs>93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1_Blank Presentation</vt:lpstr>
      <vt:lpstr>Unlocking Proprietary Data with PostgreSQL Foreign Data Wrappers</vt:lpstr>
      <vt:lpstr>Agenda</vt:lpstr>
      <vt:lpstr>Why Foreign Data Wrappers?</vt:lpstr>
      <vt:lpstr>Why Foreign Data Wrappers?</vt:lpstr>
      <vt:lpstr>Foreign Data Wrappers</vt:lpstr>
      <vt:lpstr>FDW’s in PostgreSQL</vt:lpstr>
      <vt:lpstr>FDW’s in PostgreSQL</vt:lpstr>
      <vt:lpstr>Multicorn</vt:lpstr>
      <vt:lpstr>Multicorn</vt:lpstr>
      <vt:lpstr>Database.com FDW for PostgreSQL</vt:lpstr>
      <vt:lpstr>Slide 11</vt:lpstr>
      <vt:lpstr>Conclusion</vt:lpstr>
      <vt:lpstr>Resources</vt:lpstr>
      <vt:lpstr>Slide 14</vt:lpstr>
    </vt:vector>
  </TitlesOfParts>
  <Company>salesforce.com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Unlocking Proprietary Data with PostgreSQL Foreign Data Wrappers</dc:title>
  <dc:creator>Pat Patterson</dc:creator>
  <cp:lastModifiedBy>Pat Patterson</cp:lastModifiedBy>
  <cp:revision>7</cp:revision>
  <dcterms:created xsi:type="dcterms:W3CDTF">2012-07-14T14:48:47Z</dcterms:created>
  <dcterms:modified xsi:type="dcterms:W3CDTF">2012-07-14T20:01:41Z</dcterms:modified>
</cp:coreProperties>
</file>